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onsolas" panose="020B0609020204030204" pitchFamily="49" charset="0"/>
      <p:regular r:id="rId15"/>
      <p:bold r:id="rId16"/>
      <p:italic r:id="rId17"/>
      <p:boldItalic r:id="rId18"/>
    </p:embeddedFont>
    <p:embeddedFont>
      <p:font typeface="Maven Pro" pitchFamily="2" charset="77"/>
      <p:regular r:id="rId19"/>
      <p:bold r:id="rId20"/>
    </p:embeddedFont>
    <p:embeddedFont>
      <p:font typeface="Nunito" pitchFamily="2" charset="77"/>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hegraph.com/studio/subgraph/winenf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ea4753585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ea4753585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a4753585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a4753585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c38b9d0db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c38b9d0db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Collectible wine is a multi-billion dollar industry and the use of NFTs to provide provenance (aka title) would greatly wine fraud and increase the size/accessibilty of the secondary market thereby increase the value of fine wine as an asset class.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c38b9d0db_0_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c38b9d0db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c38b9d0db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c38b9d0db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c38b9d0d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c38b9d0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Business case</a:t>
            </a:r>
            <a:endParaRPr b="1" u="sng"/>
          </a:p>
          <a:p>
            <a:pPr marL="0" lvl="0" indent="0" algn="l" rtl="0">
              <a:spcBef>
                <a:spcPts val="0"/>
              </a:spcBef>
              <a:spcAft>
                <a:spcPts val="0"/>
              </a:spcAft>
              <a:buNone/>
            </a:pPr>
            <a:r>
              <a:rPr lang="en"/>
              <a:t>A main factor is determining the value of fine wines is Provenance which refers to the purchase, ownership, and storage history of a wine.</a:t>
            </a:r>
            <a:endParaRPr/>
          </a:p>
          <a:p>
            <a:pPr marL="0" lvl="0" indent="0" algn="l" rtl="0">
              <a:spcBef>
                <a:spcPts val="0"/>
              </a:spcBef>
              <a:spcAft>
                <a:spcPts val="0"/>
              </a:spcAft>
              <a:buNone/>
            </a:pPr>
            <a:endParaRPr/>
          </a:p>
          <a:p>
            <a:pPr marL="0" lvl="0" indent="0" algn="l" rtl="0">
              <a:spcBef>
                <a:spcPts val="0"/>
              </a:spcBef>
              <a:spcAft>
                <a:spcPts val="0"/>
              </a:spcAft>
              <a:buNone/>
            </a:pPr>
            <a:r>
              <a:rPr lang="en"/>
              <a:t>Currently, provenance for fine wines is determined by two main factors: 1) an expert who evaluates signs of authenticity, and 2) the reputation of the person selling wine.  Inspecting wine is expensive and time-consuming process; relying on the seller’s reputation is also risky for all the obvious reasons.</a:t>
            </a:r>
            <a:endParaRPr/>
          </a:p>
          <a:p>
            <a:pPr marL="0" lvl="0" indent="0" algn="l" rtl="0">
              <a:spcBef>
                <a:spcPts val="0"/>
              </a:spcBef>
              <a:spcAft>
                <a:spcPts val="0"/>
              </a:spcAft>
              <a:buNone/>
            </a:pPr>
            <a:endParaRPr/>
          </a:p>
          <a:p>
            <a:pPr marL="0" lvl="0" indent="0" algn="l" rtl="0">
              <a:spcBef>
                <a:spcPts val="0"/>
              </a:spcBef>
              <a:spcAft>
                <a:spcPts val="0"/>
              </a:spcAft>
              <a:buNone/>
            </a:pPr>
            <a:r>
              <a:rPr lang="en"/>
              <a:t>As the kids like to say, “Bitcoin fixes this” -- it provides provenance through the minting of NFTs. With smart chip technology the temperature which the wine was subjected to over time as well as any tampering with the cork is also addressed and handled through the contract. </a:t>
            </a:r>
            <a:endParaRPr/>
          </a:p>
          <a:p>
            <a:pPr marL="0" lvl="0" indent="0" algn="l" rtl="0">
              <a:lnSpc>
                <a:spcPct val="115000"/>
              </a:lnSpc>
              <a:spcBef>
                <a:spcPts val="1200"/>
              </a:spcBef>
              <a:spcAft>
                <a:spcPts val="0"/>
              </a:spcAft>
              <a:buNone/>
            </a:pPr>
            <a:r>
              <a:rPr lang="en"/>
              <a:t>//With the VINO dapp If a winery were to specify in an asset contract that collectors could take physical delivery far into the future, the winery could begin to function like a bank. There could be a vibrant market trading digital wine contracts, backed by wine reserves which are held securely by the winery and rarely redeemed until the wine is ready for consumption.</a:t>
            </a:r>
            <a:endParaRPr/>
          </a:p>
          <a:p>
            <a:pPr marL="0" lvl="0" indent="0" algn="l" rtl="0">
              <a:lnSpc>
                <a:spcPct val="115000"/>
              </a:lnSpc>
              <a:spcBef>
                <a:spcPts val="1200"/>
              </a:spcBef>
              <a:spcAft>
                <a:spcPts val="0"/>
              </a:spcAft>
              <a:buNone/>
            </a:pPr>
            <a:r>
              <a:rPr lang="en" b="1" u="sng"/>
              <a:t>Architecture</a:t>
            </a:r>
            <a:endParaRPr b="1" u="sng"/>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c3a954ad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c3a954ad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are we gonna be mimic Google Search in the decentralized world? The answer is MAGIC!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c3a954ad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c3a954ad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two images pretty much capture the essence of GraphQL. With the query on the right we can define exactly what data we want, so there we get everything in one request and nothing more than exactly what we need. A GraphQL server handles the fetching of all data required, so it is incredibly easy for the frontend consumer side to use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ec38b9d0db_0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ec38b9d0db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The Graph Is#</a:t>
            </a:r>
            <a:endParaRPr b="1"/>
          </a:p>
          <a:p>
            <a:pPr marL="0" lvl="0" indent="0" algn="l" rtl="0">
              <a:spcBef>
                <a:spcPts val="0"/>
              </a:spcBef>
              <a:spcAft>
                <a:spcPts val="0"/>
              </a:spcAft>
              <a:buNone/>
            </a:pPr>
            <a:r>
              <a:rPr lang="en"/>
              <a:t>The Graph is a decentralized protocol for indexing and querying data from blockchains, starting with Ethereum. It makes it possible to query data that is difficult to query directly.</a:t>
            </a:r>
            <a:endParaRPr/>
          </a:p>
          <a:p>
            <a:pPr marL="0" lvl="0" indent="0" algn="l" rtl="0">
              <a:spcBef>
                <a:spcPts val="0"/>
              </a:spcBef>
              <a:spcAft>
                <a:spcPts val="0"/>
              </a:spcAft>
              <a:buNone/>
            </a:pPr>
            <a:endParaRPr/>
          </a:p>
          <a:p>
            <a:pPr marL="0" lvl="0" indent="0" algn="l" rtl="0">
              <a:spcBef>
                <a:spcPts val="0"/>
              </a:spcBef>
              <a:spcAft>
                <a:spcPts val="0"/>
              </a:spcAft>
              <a:buNone/>
            </a:pPr>
            <a:r>
              <a:rPr lang="en"/>
              <a:t>Even for this relatively simple question such as who are the owners of the token123 between year x and year y, it would take hours, or even days, for a decentralized application (dApp) running in a browser to get an answer. Indexing blockchain data is hard. Blockchain properties like finality, chain reorganizations, or uncled blocks complicate this process further, and make it not just time consuming but conceptually hard to retrieve correct query results from blockchain data.</a:t>
            </a:r>
            <a:endParaRPr/>
          </a:p>
          <a:p>
            <a:pPr marL="0" lvl="0" indent="0" algn="l" rtl="0">
              <a:spcBef>
                <a:spcPts val="0"/>
              </a:spcBef>
              <a:spcAft>
                <a:spcPts val="0"/>
              </a:spcAft>
              <a:buNone/>
            </a:pPr>
            <a:endParaRPr/>
          </a:p>
          <a:p>
            <a:pPr marL="0" lvl="0" indent="0" algn="l" rtl="0">
              <a:spcBef>
                <a:spcPts val="0"/>
              </a:spcBef>
              <a:spcAft>
                <a:spcPts val="0"/>
              </a:spcAft>
              <a:buNone/>
            </a:pPr>
            <a:r>
              <a:rPr lang="en"/>
              <a:t>The Graph solves this today with a hosted service that indexes blockchain data. These indexes ("subgraphs") can then be queried with a standard GraphQL (Query Language) API. In the future, the hosted service will evolve into a fully decentralized protocol with the same capabilities. Both are backed by the open source implementation of Graph Node.</a:t>
            </a:r>
            <a:endParaRPr/>
          </a:p>
          <a:p>
            <a:pPr marL="0" lvl="0" indent="0" algn="l" rtl="0">
              <a:spcBef>
                <a:spcPts val="0"/>
              </a:spcBef>
              <a:spcAft>
                <a:spcPts val="0"/>
              </a:spcAft>
              <a:buNone/>
            </a:pPr>
            <a:endParaRPr/>
          </a:p>
          <a:p>
            <a:pPr marL="0" lvl="0" indent="0" algn="l" rtl="0">
              <a:spcBef>
                <a:spcPts val="0"/>
              </a:spcBef>
              <a:spcAft>
                <a:spcPts val="0"/>
              </a:spcAft>
              <a:buNone/>
            </a:pPr>
            <a:r>
              <a:rPr lang="en" b="1"/>
              <a:t>How The Graph Works#</a:t>
            </a:r>
            <a:endParaRPr b="1"/>
          </a:p>
          <a:p>
            <a:pPr marL="0" lvl="0" indent="0" algn="l" rtl="0">
              <a:spcBef>
                <a:spcPts val="0"/>
              </a:spcBef>
              <a:spcAft>
                <a:spcPts val="0"/>
              </a:spcAft>
              <a:buNone/>
            </a:pPr>
            <a:r>
              <a:rPr lang="en"/>
              <a:t>The Graph learns what and how to index Ethereum data based on subgraph descriptions, known as the subgraph manifest. The subgraph description defines the smart contracts of interest for a subgraph, the events in those contracts to pay attention to, and how to map event data to data that The Graph will store in its database.</a:t>
            </a:r>
            <a:endParaRPr/>
          </a:p>
          <a:p>
            <a:pPr marL="0" lvl="0" indent="0" algn="l" rtl="0">
              <a:spcBef>
                <a:spcPts val="0"/>
              </a:spcBef>
              <a:spcAft>
                <a:spcPts val="0"/>
              </a:spcAft>
              <a:buNone/>
            </a:pPr>
            <a:endParaRPr/>
          </a:p>
          <a:p>
            <a:pPr marL="0" lvl="0" indent="0" algn="l" rtl="0">
              <a:spcBef>
                <a:spcPts val="0"/>
              </a:spcBef>
              <a:spcAft>
                <a:spcPts val="0"/>
              </a:spcAft>
              <a:buNone/>
            </a:pPr>
            <a:r>
              <a:rPr lang="en"/>
              <a:t>Once you have written a subgraph manifest, you use the Graph CLI to store the definition in IPFS and tell the hosted service to start indexing data for that subgraph.</a:t>
            </a:r>
            <a:endParaRPr/>
          </a:p>
          <a:p>
            <a:pPr marL="0" lvl="0" indent="0" algn="l" rtl="0">
              <a:spcBef>
                <a:spcPts val="0"/>
              </a:spcBef>
              <a:spcAft>
                <a:spcPts val="0"/>
              </a:spcAft>
              <a:buNone/>
            </a:pPr>
            <a:endParaRPr/>
          </a:p>
          <a:p>
            <a:pPr marL="0" lvl="0" indent="0" algn="l" rtl="0">
              <a:spcBef>
                <a:spcPts val="0"/>
              </a:spcBef>
              <a:spcAft>
                <a:spcPts val="0"/>
              </a:spcAft>
              <a:buNone/>
            </a:pPr>
            <a:r>
              <a:rPr lang="en"/>
              <a:t>This diagram gives more detail about the flow of data once a subgraph manifest has been deployed, dealing with Ethereum transactions: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flow follows these steps:</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A decentralized application adds data to Ethereum through a transaction on a smart contract.</a:t>
            </a:r>
            <a:endParaRPr/>
          </a:p>
          <a:p>
            <a:pPr marL="457200" lvl="0" indent="-298450" algn="l" rtl="0">
              <a:spcBef>
                <a:spcPts val="0"/>
              </a:spcBef>
              <a:spcAft>
                <a:spcPts val="0"/>
              </a:spcAft>
              <a:buSzPts val="1100"/>
              <a:buAutoNum type="arabicPeriod"/>
            </a:pPr>
            <a:r>
              <a:rPr lang="en"/>
              <a:t>The smart contract emits one or more events while processing the transaction.</a:t>
            </a:r>
            <a:endParaRPr/>
          </a:p>
          <a:p>
            <a:pPr marL="457200" lvl="0" indent="-298450" algn="l" rtl="0">
              <a:spcBef>
                <a:spcPts val="0"/>
              </a:spcBef>
              <a:spcAft>
                <a:spcPts val="0"/>
              </a:spcAft>
              <a:buSzPts val="1100"/>
              <a:buAutoNum type="arabicPeriod"/>
            </a:pPr>
            <a:r>
              <a:rPr lang="en"/>
              <a:t>Graph Node continually scans Ethereum for new blocks and the data for your subgraph they may contain.</a:t>
            </a:r>
            <a:endParaRPr/>
          </a:p>
          <a:p>
            <a:pPr marL="457200" lvl="0" indent="-298450" algn="l" rtl="0">
              <a:spcBef>
                <a:spcPts val="0"/>
              </a:spcBef>
              <a:spcAft>
                <a:spcPts val="0"/>
              </a:spcAft>
              <a:buSzPts val="1100"/>
              <a:buAutoNum type="arabicPeriod"/>
            </a:pPr>
            <a:r>
              <a:rPr lang="en"/>
              <a:t>Graph Node finds Ethereum events for your subgraph in these blocks and runs the mapping handlers you provided. The mapping is a WASM module that creates or updates the data entities that Graph Node stores in response to Ethereum events.</a:t>
            </a:r>
            <a:endParaRPr/>
          </a:p>
          <a:p>
            <a:pPr marL="457200" lvl="0" indent="-298450" algn="l" rtl="0">
              <a:spcBef>
                <a:spcPts val="0"/>
              </a:spcBef>
              <a:spcAft>
                <a:spcPts val="0"/>
              </a:spcAft>
              <a:buSzPts val="1100"/>
              <a:buAutoNum type="arabicPeriod"/>
            </a:pPr>
            <a:r>
              <a:rPr lang="en"/>
              <a:t>The decentralized application queries the Graph Node for data indexed from the blockchain, using the node's GraphQL endpoint. The Graph Node in turn translates the GraphQL queries into queries for its underlying data store in order to fetch this data, making use of the store's indexing capabilities. The decentralized application displays this data in a rich UI for end-users, which they use to issue new transactions on Ethereum. The cycle repeats.</a:t>
            </a:r>
            <a:endParaRPr/>
          </a:p>
          <a:p>
            <a:pPr marL="0" lvl="0" indent="0" algn="l" rtl="0">
              <a:spcBef>
                <a:spcPts val="0"/>
              </a:spcBef>
              <a:spcAft>
                <a:spcPts val="0"/>
              </a:spcAft>
              <a:buNone/>
            </a:pPr>
            <a:r>
              <a:rPr lang="en" b="1"/>
              <a:t>Demo</a:t>
            </a:r>
            <a:endParaRPr b="1"/>
          </a:p>
          <a:p>
            <a:pPr marL="0" lvl="0" indent="0" algn="l" rtl="0">
              <a:spcBef>
                <a:spcPts val="0"/>
              </a:spcBef>
              <a:spcAft>
                <a:spcPts val="0"/>
              </a:spcAft>
              <a:buNone/>
            </a:pPr>
            <a:r>
              <a:rPr lang="en" u="sng">
                <a:solidFill>
                  <a:schemeClr val="hlink"/>
                </a:solidFill>
                <a:hlinkClick r:id="rId3"/>
              </a:rPr>
              <a:t>https://thegraph.com/studio/subgraph/winenfts/</a:t>
            </a:r>
            <a:endParaRPr/>
          </a:p>
          <a:p>
            <a:pPr marL="0" lvl="0" indent="0" algn="l" rtl="0">
              <a:spcBef>
                <a:spcPts val="0"/>
              </a:spcBef>
              <a:spcAft>
                <a:spcPts val="0"/>
              </a:spcAft>
              <a:buNone/>
            </a:pPr>
            <a:endParaRPr/>
          </a:p>
          <a:p>
            <a:pPr marL="0" lvl="0" indent="0" algn="l" rtl="0">
              <a:spcBef>
                <a:spcPts val="0"/>
              </a:spcBef>
              <a:spcAft>
                <a:spcPts val="0"/>
              </a:spcAft>
              <a:buNone/>
            </a:pPr>
            <a:r>
              <a:rPr lang="en"/>
              <a:t>Test query</a:t>
            </a:r>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erc721Tokens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identifier</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uri</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Clr>
                <a:schemeClr val="dk1"/>
              </a:buClr>
              <a:buSzPts val="1100"/>
              <a:buFont typeface="Arial"/>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erc721Tokens(</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orderBy: identifier,</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orderDirection: asc</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identifier</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uri</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Clr>
                <a:schemeClr val="dk1"/>
              </a:buClr>
              <a:buSzPts val="1100"/>
              <a:buFont typeface="Arial"/>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erc721Transfers(</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orderBy: timestamp</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orderDirection: desc</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timestamp</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token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identifier</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uri</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Clr>
                <a:schemeClr val="dk1"/>
              </a:buClr>
              <a:buSzPts val="1100"/>
              <a:buFont typeface="Arial"/>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accounts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ERC721tokens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identifier</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uri</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0" lvl="0" indent="0" algn="l" rtl="0">
              <a:spcBef>
                <a:spcPts val="0"/>
              </a:spcBef>
              <a:spcAft>
                <a:spcPts val="0"/>
              </a:spcAft>
              <a:buNone/>
            </a:pPr>
            <a:r>
              <a:rPr lang="en"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marL="152400" marR="152400" lvl="0" indent="0" algn="l" rtl="0">
              <a:lnSpc>
                <a:spcPct val="145000"/>
              </a:lnSpc>
              <a:spcBef>
                <a:spcPts val="0"/>
              </a:spcBef>
              <a:spcAft>
                <a:spcPts val="0"/>
              </a:spcAft>
              <a:buClr>
                <a:schemeClr val="dk1"/>
              </a:buClr>
              <a:buSzPts val="1100"/>
              <a:buFont typeface="Arial"/>
              <a:buNone/>
            </a:pPr>
            <a:r>
              <a:rPr lang="en" sz="1000">
                <a:solidFill>
                  <a:srgbClr val="24292E"/>
                </a:solidFill>
                <a:latin typeface="Consolas"/>
                <a:ea typeface="Consolas"/>
                <a:cs typeface="Consolas"/>
                <a:sym typeface="Consolas"/>
              </a:rPr>
              <a:t>}</a:t>
            </a:r>
            <a:endParaRPr sz="1000">
              <a:solidFill>
                <a:srgbClr val="24292E"/>
              </a:solidFill>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a4753585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a47535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c38b9d0db_0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c38b9d0db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d3768b42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d3768b42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152400" y="152400"/>
            <a:ext cx="8863601" cy="4838700"/>
          </a:xfrm>
          <a:prstGeom prst="rect">
            <a:avLst/>
          </a:prstGeom>
          <a:noFill/>
          <a:ln>
            <a:noFill/>
          </a:ln>
        </p:spPr>
      </p:pic>
      <p:sp>
        <p:nvSpPr>
          <p:cNvPr id="278" name="Google Shape;278;p13"/>
          <p:cNvSpPr txBox="1"/>
          <p:nvPr/>
        </p:nvSpPr>
        <p:spPr>
          <a:xfrm>
            <a:off x="267575" y="679575"/>
            <a:ext cx="3493500" cy="182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1"/>
                </a:solidFill>
                <a:latin typeface="Maven Pro"/>
                <a:ea typeface="Maven Pro"/>
                <a:cs typeface="Maven Pro"/>
                <a:sym typeface="Maven Pro"/>
              </a:rPr>
              <a:t>The (Digital) Rare Wine Market</a:t>
            </a:r>
            <a:endParaRPr sz="2800" b="1">
              <a:solidFill>
                <a:schemeClr val="lt1"/>
              </a:solidFill>
              <a:latin typeface="Maven Pro"/>
              <a:ea typeface="Maven Pro"/>
              <a:cs typeface="Maven Pro"/>
              <a:sym typeface="Maven Pro"/>
            </a:endParaRPr>
          </a:p>
          <a:p>
            <a:pPr marL="0" lvl="0" indent="0" algn="ctr" rtl="0">
              <a:spcBef>
                <a:spcPts val="0"/>
              </a:spcBef>
              <a:spcAft>
                <a:spcPts val="0"/>
              </a:spcAft>
              <a:buNone/>
            </a:pPr>
            <a:endParaRPr sz="2800" b="1">
              <a:solidFill>
                <a:schemeClr val="lt1"/>
              </a:solidFill>
              <a:latin typeface="Maven Pro"/>
              <a:ea typeface="Maven Pro"/>
              <a:cs typeface="Maven Pro"/>
              <a:sym typeface="Maven Pro"/>
            </a:endParaRPr>
          </a:p>
          <a:p>
            <a:pPr marL="0" lvl="0" indent="0" algn="ctr" rtl="0">
              <a:spcBef>
                <a:spcPts val="0"/>
              </a:spcBef>
              <a:spcAft>
                <a:spcPts val="0"/>
              </a:spcAft>
              <a:buNone/>
            </a:pPr>
            <a:r>
              <a:rPr lang="en" sz="1125" b="1">
                <a:solidFill>
                  <a:schemeClr val="lt1"/>
                </a:solidFill>
                <a:latin typeface="Nunito"/>
                <a:ea typeface="Nunito"/>
                <a:cs typeface="Nunito"/>
                <a:sym typeface="Nunito"/>
              </a:rPr>
              <a:t>Team Members: Andre Bacellar, Benny Adler, Rina Niles, Michael Bowey, Alice Lin</a:t>
            </a:r>
            <a:endParaRPr sz="3000" b="1">
              <a:solidFill>
                <a:schemeClr val="lt1"/>
              </a:solidFill>
              <a:highlight>
                <a:schemeClr val="lt1"/>
              </a:highlight>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2"/>
          <p:cNvSpPr txBox="1">
            <a:spLocks noGrp="1"/>
          </p:cNvSpPr>
          <p:nvPr>
            <p:ph type="title"/>
          </p:nvPr>
        </p:nvSpPr>
        <p:spPr>
          <a:xfrm>
            <a:off x="1151400" y="750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GRT - Graph Tokenomics</a:t>
            </a:r>
            <a:endParaRPr/>
          </a:p>
        </p:txBody>
      </p:sp>
      <p:sp>
        <p:nvSpPr>
          <p:cNvPr id="358" name="Google Shape;358;p2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rgbClr val="202124"/>
                </a:solidFill>
                <a:highlight>
                  <a:srgbClr val="FFFFFF"/>
                </a:highlight>
                <a:latin typeface="Roboto"/>
                <a:ea typeface="Roboto"/>
                <a:cs typeface="Roboto"/>
                <a:sym typeface="Roboto"/>
              </a:rPr>
              <a:t>The Graph (GRT) coin is </a:t>
            </a:r>
            <a:r>
              <a:rPr lang="en" sz="1200" b="1">
                <a:solidFill>
                  <a:srgbClr val="202124"/>
                </a:solidFill>
                <a:highlight>
                  <a:srgbClr val="FFFFFF"/>
                </a:highlight>
                <a:latin typeface="Roboto"/>
                <a:ea typeface="Roboto"/>
                <a:cs typeface="Roboto"/>
                <a:sym typeface="Roboto"/>
              </a:rPr>
              <a:t>the native token of the network</a:t>
            </a:r>
            <a:r>
              <a:rPr lang="en" sz="1200">
                <a:solidFill>
                  <a:srgbClr val="202124"/>
                </a:solidFill>
                <a:highlight>
                  <a:srgbClr val="FFFFFF"/>
                </a:highlight>
                <a:latin typeface="Roboto"/>
                <a:ea typeface="Roboto"/>
                <a:cs typeface="Roboto"/>
                <a:sym typeface="Roboto"/>
              </a:rPr>
              <a:t>. Its main use is coordinating the work on The Graph. GRT is an ERC20 token. Node operators, called Indexers, stake and earn GRT for processing queries. Anyone can delegate GRT to Indexers to secure the network and earn rewards</a:t>
            </a:r>
            <a:endParaRPr/>
          </a:p>
        </p:txBody>
      </p:sp>
      <p:pic>
        <p:nvPicPr>
          <p:cNvPr id="359" name="Google Shape;359;p22"/>
          <p:cNvPicPr preferRelativeResize="0"/>
          <p:nvPr/>
        </p:nvPicPr>
        <p:blipFill>
          <a:blip r:embed="rId3">
            <a:alphaModFix/>
          </a:blip>
          <a:stretch>
            <a:fillRect/>
          </a:stretch>
        </p:blipFill>
        <p:spPr>
          <a:xfrm>
            <a:off x="2351500" y="2793525"/>
            <a:ext cx="4330140" cy="212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Next Steps</a:t>
            </a:r>
            <a:endParaRPr/>
          </a:p>
        </p:txBody>
      </p:sp>
      <p:sp>
        <p:nvSpPr>
          <p:cNvPr id="365" name="Google Shape;365;p23"/>
          <p:cNvSpPr txBox="1">
            <a:spLocks noGrp="1"/>
          </p:cNvSpPr>
          <p:nvPr>
            <p:ph type="body" idx="1"/>
          </p:nvPr>
        </p:nvSpPr>
        <p:spPr>
          <a:xfrm>
            <a:off x="1303800" y="1221575"/>
            <a:ext cx="7030500" cy="3310200"/>
          </a:xfrm>
          <a:prstGeom prst="rect">
            <a:avLst/>
          </a:prstGeom>
        </p:spPr>
        <p:txBody>
          <a:bodyPr spcFirstLastPara="1" wrap="square" lIns="91425" tIns="91425" rIns="91425" bIns="91425" anchor="t" anchorCtr="0">
            <a:normAutofit lnSpcReduction="20000"/>
          </a:bodyPr>
          <a:lstStyle/>
          <a:p>
            <a:pPr marL="457200" lvl="0" indent="-311150" algn="l" rtl="0">
              <a:lnSpc>
                <a:spcPct val="200000"/>
              </a:lnSpc>
              <a:spcBef>
                <a:spcPts val="0"/>
              </a:spcBef>
              <a:spcAft>
                <a:spcPts val="0"/>
              </a:spcAft>
              <a:buSzPts val="1300"/>
              <a:buChar char="-"/>
            </a:pPr>
            <a:r>
              <a:rPr lang="en"/>
              <a:t>Centralized warehouse for bottle storage and maintenance</a:t>
            </a:r>
            <a:endParaRPr/>
          </a:p>
          <a:p>
            <a:pPr marL="457200" lvl="0" indent="-311150" algn="l" rtl="0">
              <a:lnSpc>
                <a:spcPct val="200000"/>
              </a:lnSpc>
              <a:spcBef>
                <a:spcPts val="0"/>
              </a:spcBef>
              <a:spcAft>
                <a:spcPts val="0"/>
              </a:spcAft>
              <a:buSzPts val="1300"/>
              <a:buChar char="-"/>
            </a:pPr>
            <a:r>
              <a:rPr lang="en"/>
              <a:t>VINO holders can show off their collection virtually via online gallery</a:t>
            </a:r>
            <a:endParaRPr/>
          </a:p>
          <a:p>
            <a:pPr marL="457200" lvl="0" indent="-311150" algn="l" rtl="0">
              <a:lnSpc>
                <a:spcPct val="200000"/>
              </a:lnSpc>
              <a:spcBef>
                <a:spcPts val="0"/>
              </a:spcBef>
              <a:spcAft>
                <a:spcPts val="0"/>
              </a:spcAft>
              <a:buSzPts val="1300"/>
              <a:buChar char="-"/>
            </a:pPr>
            <a:r>
              <a:rPr lang="en"/>
              <a:t>Holders can buy or sell their bottles without actually having to move the physical</a:t>
            </a:r>
            <a:endParaRPr/>
          </a:p>
          <a:p>
            <a:pPr marL="457200" lvl="0" indent="-311150" algn="l" rtl="0">
              <a:lnSpc>
                <a:spcPct val="200000"/>
              </a:lnSpc>
              <a:spcBef>
                <a:spcPts val="0"/>
              </a:spcBef>
              <a:spcAft>
                <a:spcPts val="0"/>
              </a:spcAft>
              <a:buSzPts val="1300"/>
              <a:buChar char="-"/>
            </a:pPr>
            <a:r>
              <a:rPr lang="en"/>
              <a:t> If a holder decides they want to drink their bottle, they can burn their token in exchange for the physical bottle and receive an “Open bottle” NFT </a:t>
            </a:r>
            <a:endParaRPr/>
          </a:p>
          <a:p>
            <a:pPr marL="457200" lvl="0" indent="-311150" algn="l" rtl="0">
              <a:lnSpc>
                <a:spcPct val="200000"/>
              </a:lnSpc>
              <a:spcBef>
                <a:spcPts val="0"/>
              </a:spcBef>
              <a:spcAft>
                <a:spcPts val="0"/>
              </a:spcAft>
              <a:buSzPts val="1300"/>
              <a:buChar char="-"/>
            </a:pPr>
            <a:r>
              <a:rPr lang="en"/>
              <a:t>Open bottle tokens can be used to show off bottles the holder has previously owned but cannot be exchanged for a physical.</a:t>
            </a:r>
            <a:endParaRPr/>
          </a:p>
          <a:p>
            <a:pPr marL="457200" lvl="0" indent="-311150" algn="l" rtl="0">
              <a:lnSpc>
                <a:spcPct val="200000"/>
              </a:lnSpc>
              <a:spcBef>
                <a:spcPts val="0"/>
              </a:spcBef>
              <a:spcAft>
                <a:spcPts val="0"/>
              </a:spcAft>
              <a:buSzPts val="1300"/>
              <a:buChar char="-"/>
            </a:pPr>
            <a:r>
              <a:rPr lang="en"/>
              <a:t>VINO makes money as a business by taking a small percentage of every transaction</a:t>
            </a:r>
            <a:r>
              <a:rPr lang="en" sz="1400"/>
              <a:t>🤑🤑🤑</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4"/>
          <p:cNvPicPr preferRelativeResize="0"/>
          <p:nvPr/>
        </p:nvPicPr>
        <p:blipFill>
          <a:blip r:embed="rId3">
            <a:alphaModFix/>
          </a:blip>
          <a:stretch>
            <a:fillRect/>
          </a:stretch>
        </p:blipFill>
        <p:spPr>
          <a:xfrm>
            <a:off x="1616650" y="583500"/>
            <a:ext cx="5679726" cy="4054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151400" y="750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Objectives</a:t>
            </a:r>
            <a:endParaRPr/>
          </a:p>
        </p:txBody>
      </p:sp>
      <p:sp>
        <p:nvSpPr>
          <p:cNvPr id="284" name="Google Shape;284;p14"/>
          <p:cNvSpPr txBox="1">
            <a:spLocks noGrp="1"/>
          </p:cNvSpPr>
          <p:nvPr>
            <p:ph type="body" idx="1"/>
          </p:nvPr>
        </p:nvSpPr>
        <p:spPr>
          <a:xfrm>
            <a:off x="1222650" y="1667000"/>
            <a:ext cx="5046300" cy="26787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AutoNum type="arabicPeriod"/>
            </a:pPr>
            <a:r>
              <a:rPr lang="en" sz="1600"/>
              <a:t>Test potential use case for buying/selling physical goods digitally via NFT architecture</a:t>
            </a:r>
            <a:endParaRPr sz="1600"/>
          </a:p>
          <a:p>
            <a:pPr marL="457200" lvl="0" indent="0" algn="l" rtl="0">
              <a:lnSpc>
                <a:spcPct val="150000"/>
              </a:lnSpc>
              <a:spcBef>
                <a:spcPts val="1200"/>
              </a:spcBef>
              <a:spcAft>
                <a:spcPts val="0"/>
              </a:spcAft>
              <a:buNone/>
            </a:pPr>
            <a:endParaRPr sz="400"/>
          </a:p>
          <a:p>
            <a:pPr marL="457200" lvl="0" indent="-330200" algn="l" rtl="0">
              <a:lnSpc>
                <a:spcPct val="150000"/>
              </a:lnSpc>
              <a:spcBef>
                <a:spcPts val="1200"/>
              </a:spcBef>
              <a:spcAft>
                <a:spcPts val="0"/>
              </a:spcAft>
              <a:buSzPts val="1600"/>
              <a:buAutoNum type="arabicPeriod"/>
            </a:pPr>
            <a:r>
              <a:rPr lang="en" sz="1600"/>
              <a:t>Learn about </a:t>
            </a:r>
            <a:r>
              <a:rPr lang="en" sz="1600" b="1"/>
              <a:t>The Graph</a:t>
            </a:r>
            <a:r>
              <a:rPr lang="en" sz="1600"/>
              <a:t> (Infrastructure protocol)</a:t>
            </a:r>
            <a:endParaRPr sz="1600"/>
          </a:p>
          <a:p>
            <a:pPr marL="914400" lvl="1" indent="-330200" algn="l" rtl="0">
              <a:spcBef>
                <a:spcPts val="0"/>
              </a:spcBef>
              <a:spcAft>
                <a:spcPts val="0"/>
              </a:spcAft>
              <a:buSzPts val="1600"/>
              <a:buChar char="○"/>
            </a:pPr>
            <a:r>
              <a:rPr lang="en" sz="1600"/>
              <a:t>Uniswap</a:t>
            </a:r>
            <a:endParaRPr sz="1600"/>
          </a:p>
          <a:p>
            <a:pPr marL="914400" lvl="1" indent="-330200" algn="l" rtl="0">
              <a:spcBef>
                <a:spcPts val="0"/>
              </a:spcBef>
              <a:spcAft>
                <a:spcPts val="0"/>
              </a:spcAft>
              <a:buSzPts val="1600"/>
              <a:buChar char="○"/>
            </a:pPr>
            <a:r>
              <a:rPr lang="en" sz="1600"/>
              <a:t>AAVE</a:t>
            </a:r>
            <a:endParaRPr sz="1600"/>
          </a:p>
          <a:p>
            <a:pPr marL="914400" lvl="1" indent="-330200" algn="l" rtl="0">
              <a:spcBef>
                <a:spcPts val="0"/>
              </a:spcBef>
              <a:spcAft>
                <a:spcPts val="0"/>
              </a:spcAft>
              <a:buSzPts val="1600"/>
              <a:buChar char="○"/>
            </a:pPr>
            <a:r>
              <a:rPr lang="en" sz="1600"/>
              <a:t>Decentraland</a:t>
            </a:r>
            <a:endParaRPr sz="1600"/>
          </a:p>
          <a:p>
            <a:pPr marL="0" lvl="0" indent="0" algn="l" rtl="0">
              <a:spcBef>
                <a:spcPts val="1200"/>
              </a:spcBef>
              <a:spcAft>
                <a:spcPts val="1200"/>
              </a:spcAft>
              <a:buNone/>
            </a:pPr>
            <a:endParaRPr sz="1500"/>
          </a:p>
        </p:txBody>
      </p:sp>
      <p:pic>
        <p:nvPicPr>
          <p:cNvPr id="285" name="Google Shape;285;p14"/>
          <p:cNvPicPr preferRelativeResize="0"/>
          <p:nvPr/>
        </p:nvPicPr>
        <p:blipFill>
          <a:blip r:embed="rId3">
            <a:alphaModFix/>
          </a:blip>
          <a:stretch>
            <a:fillRect/>
          </a:stretch>
        </p:blipFill>
        <p:spPr>
          <a:xfrm>
            <a:off x="6158325" y="827175"/>
            <a:ext cx="2827175" cy="40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171100" y="810325"/>
            <a:ext cx="7030500" cy="62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Vino Dapp Architecture</a:t>
            </a:r>
            <a:endParaRPr/>
          </a:p>
        </p:txBody>
      </p:sp>
      <p:pic>
        <p:nvPicPr>
          <p:cNvPr id="291" name="Google Shape;291;p15"/>
          <p:cNvPicPr preferRelativeResize="0"/>
          <p:nvPr/>
        </p:nvPicPr>
        <p:blipFill>
          <a:blip r:embed="rId3">
            <a:alphaModFix/>
          </a:blip>
          <a:stretch>
            <a:fillRect/>
          </a:stretch>
        </p:blipFill>
        <p:spPr>
          <a:xfrm>
            <a:off x="4402775" y="3795236"/>
            <a:ext cx="1224475" cy="614151"/>
          </a:xfrm>
          <a:prstGeom prst="rect">
            <a:avLst/>
          </a:prstGeom>
          <a:noFill/>
          <a:ln>
            <a:noFill/>
          </a:ln>
        </p:spPr>
      </p:pic>
      <p:sp>
        <p:nvSpPr>
          <p:cNvPr id="292" name="Google Shape;292;p15"/>
          <p:cNvSpPr/>
          <p:nvPr/>
        </p:nvSpPr>
        <p:spPr>
          <a:xfrm>
            <a:off x="113800" y="1831825"/>
            <a:ext cx="1731600" cy="30291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txBox="1"/>
          <p:nvPr/>
        </p:nvSpPr>
        <p:spPr>
          <a:xfrm>
            <a:off x="354538" y="1431625"/>
            <a:ext cx="120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IRL process</a:t>
            </a:r>
            <a:endParaRPr>
              <a:latin typeface="Nunito"/>
              <a:ea typeface="Nunito"/>
              <a:cs typeface="Nunito"/>
              <a:sym typeface="Nunito"/>
            </a:endParaRPr>
          </a:p>
        </p:txBody>
      </p:sp>
      <p:pic>
        <p:nvPicPr>
          <p:cNvPr id="294" name="Google Shape;294;p15"/>
          <p:cNvPicPr preferRelativeResize="0"/>
          <p:nvPr/>
        </p:nvPicPr>
        <p:blipFill>
          <a:blip r:embed="rId4">
            <a:alphaModFix/>
          </a:blip>
          <a:stretch>
            <a:fillRect/>
          </a:stretch>
        </p:blipFill>
        <p:spPr>
          <a:xfrm>
            <a:off x="6231300" y="1920675"/>
            <a:ext cx="952925" cy="1038232"/>
          </a:xfrm>
          <a:prstGeom prst="rect">
            <a:avLst/>
          </a:prstGeom>
          <a:noFill/>
          <a:ln>
            <a:noFill/>
          </a:ln>
        </p:spPr>
      </p:pic>
      <p:pic>
        <p:nvPicPr>
          <p:cNvPr id="295" name="Google Shape;295;p15"/>
          <p:cNvPicPr preferRelativeResize="0"/>
          <p:nvPr/>
        </p:nvPicPr>
        <p:blipFill>
          <a:blip r:embed="rId5">
            <a:alphaModFix/>
          </a:blip>
          <a:stretch>
            <a:fillRect/>
          </a:stretch>
        </p:blipFill>
        <p:spPr>
          <a:xfrm flipH="1">
            <a:off x="6372438" y="3673038"/>
            <a:ext cx="670643" cy="1038225"/>
          </a:xfrm>
          <a:prstGeom prst="rect">
            <a:avLst/>
          </a:prstGeom>
          <a:noFill/>
          <a:ln>
            <a:noFill/>
          </a:ln>
        </p:spPr>
      </p:pic>
      <p:pic>
        <p:nvPicPr>
          <p:cNvPr id="296" name="Google Shape;296;p15"/>
          <p:cNvPicPr preferRelativeResize="0"/>
          <p:nvPr/>
        </p:nvPicPr>
        <p:blipFill rotWithShape="1">
          <a:blip r:embed="rId6">
            <a:alphaModFix/>
          </a:blip>
          <a:srcRect b="11832"/>
          <a:stretch/>
        </p:blipFill>
        <p:spPr>
          <a:xfrm>
            <a:off x="2322150" y="1866015"/>
            <a:ext cx="1485225" cy="2869609"/>
          </a:xfrm>
          <a:prstGeom prst="rect">
            <a:avLst/>
          </a:prstGeom>
          <a:noFill/>
          <a:ln>
            <a:noFill/>
          </a:ln>
        </p:spPr>
      </p:pic>
      <p:pic>
        <p:nvPicPr>
          <p:cNvPr id="297" name="Google Shape;297;p15"/>
          <p:cNvPicPr preferRelativeResize="0"/>
          <p:nvPr/>
        </p:nvPicPr>
        <p:blipFill>
          <a:blip r:embed="rId7">
            <a:alphaModFix/>
          </a:blip>
          <a:stretch>
            <a:fillRect/>
          </a:stretch>
        </p:blipFill>
        <p:spPr>
          <a:xfrm>
            <a:off x="3548498" y="1996874"/>
            <a:ext cx="409100" cy="311913"/>
          </a:xfrm>
          <a:prstGeom prst="rect">
            <a:avLst/>
          </a:prstGeom>
          <a:noFill/>
          <a:ln>
            <a:noFill/>
          </a:ln>
        </p:spPr>
      </p:pic>
      <p:pic>
        <p:nvPicPr>
          <p:cNvPr id="298" name="Google Shape;298;p15"/>
          <p:cNvPicPr preferRelativeResize="0"/>
          <p:nvPr/>
        </p:nvPicPr>
        <p:blipFill>
          <a:blip r:embed="rId8">
            <a:alphaModFix/>
          </a:blip>
          <a:stretch>
            <a:fillRect/>
          </a:stretch>
        </p:blipFill>
        <p:spPr>
          <a:xfrm>
            <a:off x="7649546" y="3588997"/>
            <a:ext cx="1089125" cy="697465"/>
          </a:xfrm>
          <a:prstGeom prst="rect">
            <a:avLst/>
          </a:prstGeom>
          <a:noFill/>
          <a:ln>
            <a:noFill/>
          </a:ln>
        </p:spPr>
      </p:pic>
      <p:pic>
        <p:nvPicPr>
          <p:cNvPr id="299" name="Google Shape;299;p15"/>
          <p:cNvPicPr preferRelativeResize="0"/>
          <p:nvPr/>
        </p:nvPicPr>
        <p:blipFill>
          <a:blip r:embed="rId9">
            <a:alphaModFix/>
          </a:blip>
          <a:stretch>
            <a:fillRect/>
          </a:stretch>
        </p:blipFill>
        <p:spPr>
          <a:xfrm>
            <a:off x="7581863" y="4345150"/>
            <a:ext cx="1224488" cy="400200"/>
          </a:xfrm>
          <a:prstGeom prst="rect">
            <a:avLst/>
          </a:prstGeom>
          <a:noFill/>
          <a:ln>
            <a:noFill/>
          </a:ln>
        </p:spPr>
      </p:pic>
      <p:sp>
        <p:nvSpPr>
          <p:cNvPr id="300" name="Google Shape;300;p15"/>
          <p:cNvSpPr txBox="1"/>
          <p:nvPr/>
        </p:nvSpPr>
        <p:spPr>
          <a:xfrm>
            <a:off x="7590200" y="2890900"/>
            <a:ext cx="1207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Dev environment</a:t>
            </a:r>
            <a:endParaRPr>
              <a:latin typeface="Nunito"/>
              <a:ea typeface="Nunito"/>
              <a:cs typeface="Nunito"/>
              <a:sym typeface="Nunito"/>
            </a:endParaRPr>
          </a:p>
        </p:txBody>
      </p:sp>
      <p:sp>
        <p:nvSpPr>
          <p:cNvPr id="301" name="Google Shape;301;p15"/>
          <p:cNvSpPr/>
          <p:nvPr/>
        </p:nvSpPr>
        <p:spPr>
          <a:xfrm>
            <a:off x="7514000" y="3404100"/>
            <a:ext cx="1297500" cy="14694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6078888" y="1407700"/>
            <a:ext cx="120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Back end</a:t>
            </a:r>
            <a:endParaRPr>
              <a:latin typeface="Nunito"/>
              <a:ea typeface="Nunito"/>
              <a:cs typeface="Nunito"/>
              <a:sym typeface="Nunito"/>
            </a:endParaRPr>
          </a:p>
        </p:txBody>
      </p:sp>
      <p:sp>
        <p:nvSpPr>
          <p:cNvPr id="303" name="Google Shape;303;p15"/>
          <p:cNvSpPr/>
          <p:nvPr/>
        </p:nvSpPr>
        <p:spPr>
          <a:xfrm>
            <a:off x="6036000" y="1831900"/>
            <a:ext cx="1297500" cy="30291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15"/>
          <p:cNvPicPr preferRelativeResize="0"/>
          <p:nvPr/>
        </p:nvPicPr>
        <p:blipFill>
          <a:blip r:embed="rId10">
            <a:alphaModFix/>
          </a:blip>
          <a:stretch>
            <a:fillRect/>
          </a:stretch>
        </p:blipFill>
        <p:spPr>
          <a:xfrm>
            <a:off x="207700" y="2012925"/>
            <a:ext cx="1485225" cy="2728201"/>
          </a:xfrm>
          <a:prstGeom prst="rect">
            <a:avLst/>
          </a:prstGeom>
          <a:noFill/>
          <a:ln>
            <a:noFill/>
          </a:ln>
        </p:spPr>
      </p:pic>
      <p:sp>
        <p:nvSpPr>
          <p:cNvPr id="305" name="Google Shape;305;p15"/>
          <p:cNvSpPr/>
          <p:nvPr/>
        </p:nvSpPr>
        <p:spPr>
          <a:xfrm>
            <a:off x="2159525" y="1831825"/>
            <a:ext cx="1912800" cy="30291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txBox="1"/>
          <p:nvPr/>
        </p:nvSpPr>
        <p:spPr>
          <a:xfrm>
            <a:off x="2500613" y="1431625"/>
            <a:ext cx="120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Dapp</a:t>
            </a:r>
            <a:endParaRPr>
              <a:latin typeface="Nunito"/>
              <a:ea typeface="Nunito"/>
              <a:cs typeface="Nunito"/>
              <a:sym typeface="Nunito"/>
            </a:endParaRPr>
          </a:p>
        </p:txBody>
      </p:sp>
      <p:sp>
        <p:nvSpPr>
          <p:cNvPr id="307" name="Google Shape;307;p15"/>
          <p:cNvSpPr txBox="1"/>
          <p:nvPr/>
        </p:nvSpPr>
        <p:spPr>
          <a:xfrm>
            <a:off x="4301153" y="1444275"/>
            <a:ext cx="148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Middle</a:t>
            </a:r>
            <a:endParaRPr>
              <a:latin typeface="Nunito"/>
              <a:ea typeface="Nunito"/>
              <a:cs typeface="Nunito"/>
              <a:sym typeface="Nunito"/>
            </a:endParaRPr>
          </a:p>
        </p:txBody>
      </p:sp>
      <p:sp>
        <p:nvSpPr>
          <p:cNvPr id="308" name="Google Shape;308;p15"/>
          <p:cNvSpPr/>
          <p:nvPr/>
        </p:nvSpPr>
        <p:spPr>
          <a:xfrm>
            <a:off x="4408050" y="1844475"/>
            <a:ext cx="1297500" cy="30291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15"/>
          <p:cNvPicPr preferRelativeResize="0"/>
          <p:nvPr/>
        </p:nvPicPr>
        <p:blipFill>
          <a:blip r:embed="rId11">
            <a:alphaModFix/>
          </a:blip>
          <a:stretch>
            <a:fillRect/>
          </a:stretch>
        </p:blipFill>
        <p:spPr>
          <a:xfrm>
            <a:off x="4578363" y="2371025"/>
            <a:ext cx="951576" cy="50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6"/>
          <p:cNvSpPr txBox="1">
            <a:spLocks noGrp="1"/>
          </p:cNvSpPr>
          <p:nvPr>
            <p:ph type="title"/>
          </p:nvPr>
        </p:nvSpPr>
        <p:spPr>
          <a:xfrm>
            <a:off x="1151400" y="750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a decentralized database?</a:t>
            </a:r>
            <a:endParaRPr/>
          </a:p>
        </p:txBody>
      </p:sp>
      <p:pic>
        <p:nvPicPr>
          <p:cNvPr id="315" name="Google Shape;315;p16"/>
          <p:cNvPicPr preferRelativeResize="0"/>
          <p:nvPr/>
        </p:nvPicPr>
        <p:blipFill>
          <a:blip r:embed="rId3">
            <a:alphaModFix/>
          </a:blip>
          <a:stretch>
            <a:fillRect/>
          </a:stretch>
        </p:blipFill>
        <p:spPr>
          <a:xfrm>
            <a:off x="5068066" y="1705775"/>
            <a:ext cx="3266234" cy="2700100"/>
          </a:xfrm>
          <a:prstGeom prst="rect">
            <a:avLst/>
          </a:prstGeom>
          <a:noFill/>
          <a:ln>
            <a:noFill/>
          </a:ln>
        </p:spPr>
      </p:pic>
      <p:pic>
        <p:nvPicPr>
          <p:cNvPr id="316" name="Google Shape;316;p16"/>
          <p:cNvPicPr preferRelativeResize="0"/>
          <p:nvPr/>
        </p:nvPicPr>
        <p:blipFill>
          <a:blip r:embed="rId4">
            <a:alphaModFix/>
          </a:blip>
          <a:stretch>
            <a:fillRect/>
          </a:stretch>
        </p:blipFill>
        <p:spPr>
          <a:xfrm>
            <a:off x="308483" y="1705775"/>
            <a:ext cx="4500166" cy="270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17"/>
          <p:cNvPicPr preferRelativeResize="0"/>
          <p:nvPr/>
        </p:nvPicPr>
        <p:blipFill>
          <a:blip r:embed="rId3">
            <a:alphaModFix/>
          </a:blip>
          <a:stretch>
            <a:fillRect/>
          </a:stretch>
        </p:blipFill>
        <p:spPr>
          <a:xfrm>
            <a:off x="130050" y="140700"/>
            <a:ext cx="8874801" cy="472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8"/>
          <p:cNvSpPr txBox="1">
            <a:spLocks noGrp="1"/>
          </p:cNvSpPr>
          <p:nvPr>
            <p:ph type="title"/>
          </p:nvPr>
        </p:nvSpPr>
        <p:spPr>
          <a:xfrm>
            <a:off x="1151400" y="750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Query using The Graph</a:t>
            </a:r>
            <a:endParaRPr/>
          </a:p>
        </p:txBody>
      </p:sp>
      <p:pic>
        <p:nvPicPr>
          <p:cNvPr id="327" name="Google Shape;327;p18"/>
          <p:cNvPicPr preferRelativeResize="0"/>
          <p:nvPr/>
        </p:nvPicPr>
        <p:blipFill>
          <a:blip r:embed="rId3">
            <a:alphaModFix/>
          </a:blip>
          <a:stretch>
            <a:fillRect/>
          </a:stretch>
        </p:blipFill>
        <p:spPr>
          <a:xfrm>
            <a:off x="1488625" y="1903425"/>
            <a:ext cx="5863851" cy="3085711"/>
          </a:xfrm>
          <a:prstGeom prst="rect">
            <a:avLst/>
          </a:prstGeom>
          <a:noFill/>
          <a:ln>
            <a:noFill/>
          </a:ln>
        </p:spPr>
      </p:pic>
      <p:cxnSp>
        <p:nvCxnSpPr>
          <p:cNvPr id="328" name="Google Shape;328;p18"/>
          <p:cNvCxnSpPr/>
          <p:nvPr/>
        </p:nvCxnSpPr>
        <p:spPr>
          <a:xfrm>
            <a:off x="3535450" y="1630875"/>
            <a:ext cx="342000" cy="330600"/>
          </a:xfrm>
          <a:prstGeom prst="straightConnector1">
            <a:avLst/>
          </a:prstGeom>
          <a:noFill/>
          <a:ln w="9525" cap="flat" cmpd="sng">
            <a:solidFill>
              <a:schemeClr val="dk2"/>
            </a:solidFill>
            <a:prstDash val="solid"/>
            <a:round/>
            <a:headEnd type="none" w="med" len="med"/>
            <a:tailEnd type="triangle" w="med" len="med"/>
          </a:ln>
        </p:spPr>
      </p:cxnSp>
      <p:sp>
        <p:nvSpPr>
          <p:cNvPr id="329" name="Google Shape;329;p18"/>
          <p:cNvSpPr txBox="1"/>
          <p:nvPr/>
        </p:nvSpPr>
        <p:spPr>
          <a:xfrm>
            <a:off x="2729850" y="1350075"/>
            <a:ext cx="1152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Nunito"/>
                <a:ea typeface="Nunito"/>
                <a:cs typeface="Nunito"/>
                <a:sym typeface="Nunito"/>
              </a:rPr>
              <a:t>Start here</a:t>
            </a:r>
            <a:endParaRPr sz="1200">
              <a:solidFill>
                <a:schemeClr val="accent2"/>
              </a:solidFill>
              <a:latin typeface="Nunito"/>
              <a:ea typeface="Nunito"/>
              <a:cs typeface="Nunito"/>
              <a:sym typeface="Nunito"/>
            </a:endParaRPr>
          </a:p>
        </p:txBody>
      </p:sp>
      <p:sp>
        <p:nvSpPr>
          <p:cNvPr id="330" name="Google Shape;330;p18"/>
          <p:cNvSpPr/>
          <p:nvPr/>
        </p:nvSpPr>
        <p:spPr>
          <a:xfrm>
            <a:off x="5332675" y="2479175"/>
            <a:ext cx="243000" cy="26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2</a:t>
            </a:r>
            <a:endParaRPr sz="1200"/>
          </a:p>
        </p:txBody>
      </p:sp>
      <p:sp>
        <p:nvSpPr>
          <p:cNvPr id="331" name="Google Shape;331;p18"/>
          <p:cNvSpPr/>
          <p:nvPr/>
        </p:nvSpPr>
        <p:spPr>
          <a:xfrm>
            <a:off x="6274625" y="3921075"/>
            <a:ext cx="243000" cy="26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3</a:t>
            </a:r>
            <a:endParaRPr sz="1200"/>
          </a:p>
        </p:txBody>
      </p:sp>
      <p:sp>
        <p:nvSpPr>
          <p:cNvPr id="332" name="Google Shape;332;p18"/>
          <p:cNvSpPr/>
          <p:nvPr/>
        </p:nvSpPr>
        <p:spPr>
          <a:xfrm>
            <a:off x="4116925" y="2571750"/>
            <a:ext cx="293400" cy="26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4</a:t>
            </a:r>
            <a:endParaRPr sz="1200"/>
          </a:p>
        </p:txBody>
      </p:sp>
      <p:sp>
        <p:nvSpPr>
          <p:cNvPr id="333" name="Google Shape;333;p18"/>
          <p:cNvSpPr/>
          <p:nvPr/>
        </p:nvSpPr>
        <p:spPr>
          <a:xfrm>
            <a:off x="2050825" y="2672250"/>
            <a:ext cx="243000" cy="26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5</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9"/>
          <p:cNvSpPr txBox="1">
            <a:spLocks noGrp="1"/>
          </p:cNvSpPr>
          <p:nvPr>
            <p:ph type="title"/>
          </p:nvPr>
        </p:nvSpPr>
        <p:spPr>
          <a:xfrm>
            <a:off x="1151400" y="750975"/>
            <a:ext cx="7030500" cy="580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Graph Playground</a:t>
            </a:r>
            <a:endParaRPr/>
          </a:p>
        </p:txBody>
      </p:sp>
      <p:pic>
        <p:nvPicPr>
          <p:cNvPr id="339" name="Google Shape;339;p19"/>
          <p:cNvPicPr preferRelativeResize="0"/>
          <p:nvPr/>
        </p:nvPicPr>
        <p:blipFill>
          <a:blip r:embed="rId3">
            <a:alphaModFix/>
          </a:blip>
          <a:stretch>
            <a:fillRect/>
          </a:stretch>
        </p:blipFill>
        <p:spPr>
          <a:xfrm>
            <a:off x="1227725" y="1477650"/>
            <a:ext cx="5862177" cy="352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0"/>
          <p:cNvSpPr txBox="1">
            <a:spLocks noGrp="1"/>
          </p:cNvSpPr>
          <p:nvPr>
            <p:ph type="title"/>
          </p:nvPr>
        </p:nvSpPr>
        <p:spPr>
          <a:xfrm>
            <a:off x="1303800" y="6747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Building Front End via Graph</a:t>
            </a:r>
            <a:endParaRPr/>
          </a:p>
        </p:txBody>
      </p:sp>
      <p:pic>
        <p:nvPicPr>
          <p:cNvPr id="345" name="Google Shape;345;p20"/>
          <p:cNvPicPr preferRelativeResize="0"/>
          <p:nvPr/>
        </p:nvPicPr>
        <p:blipFill>
          <a:blip r:embed="rId3">
            <a:alphaModFix/>
          </a:blip>
          <a:stretch>
            <a:fillRect/>
          </a:stretch>
        </p:blipFill>
        <p:spPr>
          <a:xfrm>
            <a:off x="5163675" y="1413050"/>
            <a:ext cx="3470075" cy="2317401"/>
          </a:xfrm>
          <a:prstGeom prst="rect">
            <a:avLst/>
          </a:prstGeom>
          <a:noFill/>
          <a:ln>
            <a:noFill/>
          </a:ln>
        </p:spPr>
      </p:pic>
      <p:pic>
        <p:nvPicPr>
          <p:cNvPr id="346" name="Google Shape;346;p20"/>
          <p:cNvPicPr preferRelativeResize="0"/>
          <p:nvPr/>
        </p:nvPicPr>
        <p:blipFill>
          <a:blip r:embed="rId4">
            <a:alphaModFix/>
          </a:blip>
          <a:stretch>
            <a:fillRect/>
          </a:stretch>
        </p:blipFill>
        <p:spPr>
          <a:xfrm>
            <a:off x="1195750" y="1413050"/>
            <a:ext cx="3601423" cy="231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1"/>
          <p:cNvSpPr txBox="1">
            <a:spLocks noGrp="1"/>
          </p:cNvSpPr>
          <p:nvPr>
            <p:ph type="title"/>
          </p:nvPr>
        </p:nvSpPr>
        <p:spPr>
          <a:xfrm>
            <a:off x="1227600" y="750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a:t>
            </a:r>
            <a:endParaRPr/>
          </a:p>
        </p:txBody>
      </p:sp>
      <p:pic>
        <p:nvPicPr>
          <p:cNvPr id="352" name="Google Shape;352;p21"/>
          <p:cNvPicPr preferRelativeResize="0"/>
          <p:nvPr/>
        </p:nvPicPr>
        <p:blipFill>
          <a:blip r:embed="rId3">
            <a:alphaModFix/>
          </a:blip>
          <a:stretch>
            <a:fillRect/>
          </a:stretch>
        </p:blipFill>
        <p:spPr>
          <a:xfrm>
            <a:off x="1268375" y="1613700"/>
            <a:ext cx="6948957" cy="30884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1169</Words>
  <Application>Microsoft Macintosh PowerPoint</Application>
  <PresentationFormat>On-screen Show (16:9)</PresentationFormat>
  <Paragraphs>114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Nunito</vt:lpstr>
      <vt:lpstr>Arial</vt:lpstr>
      <vt:lpstr>Maven Pro</vt:lpstr>
      <vt:lpstr>Consolas</vt:lpstr>
      <vt:lpstr>Roboto</vt:lpstr>
      <vt:lpstr>Momentum</vt:lpstr>
      <vt:lpstr>PowerPoint Presentation</vt:lpstr>
      <vt:lpstr>Project Objectives</vt:lpstr>
      <vt:lpstr>Vino Dapp Architecture</vt:lpstr>
      <vt:lpstr>Query a decentralized database?</vt:lpstr>
      <vt:lpstr>PowerPoint Presentation</vt:lpstr>
      <vt:lpstr>Query using The Graph</vt:lpstr>
      <vt:lpstr>Graph Playground</vt:lpstr>
      <vt:lpstr>Building Front End via Graph</vt:lpstr>
      <vt:lpstr>Demo</vt:lpstr>
      <vt:lpstr>GRT - Graph Tokenomics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michael.bowey@gmail.com</cp:lastModifiedBy>
  <cp:revision>1</cp:revision>
  <dcterms:modified xsi:type="dcterms:W3CDTF">2021-09-02T03:03:30Z</dcterms:modified>
</cp:coreProperties>
</file>